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1229" r:id="rId2"/>
    <p:sldId id="1230" r:id="rId3"/>
    <p:sldId id="1231" r:id="rId4"/>
    <p:sldId id="1232" r:id="rId5"/>
    <p:sldId id="1233" r:id="rId6"/>
    <p:sldId id="1234" r:id="rId7"/>
    <p:sldId id="1235" r:id="rId8"/>
    <p:sldId id="1236" r:id="rId9"/>
    <p:sldId id="1237" r:id="rId10"/>
    <p:sldId id="1238" r:id="rId11"/>
    <p:sldId id="1239" r:id="rId12"/>
    <p:sldId id="1240" r:id="rId13"/>
    <p:sldId id="1241" r:id="rId14"/>
    <p:sldId id="1242" r:id="rId15"/>
    <p:sldId id="124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tabLst>
                <a:tab pos="6511940" algn="l"/>
              </a:tabLst>
            </a:pPr>
            <a:endParaRPr lang="en-US" altLang="en-US" dirty="0"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92E06-EA2B-4E4C-B950-7680CBDEBB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75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92E06-EA2B-4E4C-B950-7680CBDEBB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8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1872E71F-B98F-4CC1-BF73-5274ACFA88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10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8E6F01E-8FCF-4AB0-999B-0C6058B9FB2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9429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Like CTC,</a:t>
            </a:r>
            <a:r>
              <a:rPr lang="en-US" b="1" baseline="0" dirty="0"/>
              <a:t> TaxSlayer computes automatically based on information entered in dependent section</a:t>
            </a:r>
          </a:p>
          <a:p>
            <a:r>
              <a:rPr lang="en-US" b="1" baseline="0" dirty="0"/>
              <a:t>Taxpayers used to be able to claim their spouse’s exemption deduction in certain cases</a:t>
            </a:r>
          </a:p>
          <a:p>
            <a:pPr lvl="1"/>
            <a:r>
              <a:rPr lang="en-US" b="1" baseline="0" dirty="0"/>
              <a:t>That deduction is gone and there is no offsetting replacement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548ACA-F1F6-40AB-A8C9-F131FE98AA3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542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1872E71F-B98F-4CC1-BF73-5274ACFA88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1872E71F-B98F-4CC1-BF73-5274ACFA88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04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548ACA-F1F6-40AB-A8C9-F131FE98AA3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607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1872E71F-B98F-4CC1-BF73-5274ACFA88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37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548ACA-F1F6-40AB-A8C9-F131FE98AA3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47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b="1" baseline="0" dirty="0"/>
          </a:p>
          <a:p>
            <a:pPr>
              <a:buNone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548ACA-F1F6-40AB-A8C9-F131FE98AA3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273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F92E06-EA2B-4E4C-B950-7680CBDEBB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2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Signed</a:t>
            </a:r>
            <a:r>
              <a:rPr lang="en-US" b="1" baseline="0" dirty="0"/>
              <a:t> F</a:t>
            </a:r>
            <a:r>
              <a:rPr lang="en-US" b="1" dirty="0"/>
              <a:t>orm 8332 </a:t>
            </a:r>
            <a:r>
              <a:rPr lang="en-US" b="1" baseline="0" dirty="0"/>
              <a:t>releases dependency exemption to non-custodial parent</a:t>
            </a:r>
          </a:p>
          <a:p>
            <a:r>
              <a:rPr lang="en-US" b="1" baseline="0" dirty="0"/>
              <a:t>Post-1984 and Pre-2009 divorce decree rules exist and should be researched when applicable. Rules are in Pub 4012 Tab G and Form 1040 Schedule 3 instructions</a:t>
            </a:r>
          </a:p>
          <a:p>
            <a:r>
              <a:rPr lang="en-US" b="1" baseline="0" dirty="0"/>
              <a:t>Post-2008 divorce cannot include decree with return – MUST include signed Form 8332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3548ACA-F1F6-40AB-A8C9-F131FE98AA3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42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In order to have the Child Tax Credit applied to the noncustodial parent, Divorce/Separated must be selected from the dropdown menu for number of months in the home.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629725" indent="-626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507271" indent="-50145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510179" indent="-50145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513089" indent="-50145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5515998" indent="-501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6518906" indent="-501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7521814" indent="-501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524722" indent="-501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D6B1CE8-1620-44E1-A1E8-513871C6247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324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Credit goes with the dependency exemption. Must be qualifying child—not qualifying relative. If</a:t>
            </a:r>
            <a:r>
              <a:rPr lang="en-US" altLang="en-US" b="1" baseline="0" dirty="0"/>
              <a:t> the custodial parent releases the exemption, non-custodial parent eligible for the child tax credit.</a:t>
            </a:r>
            <a:endParaRPr lang="en-US" alt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92E06-EA2B-4E4C-B950-7680CBDEBB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SE-Sd4_xj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irs.gov/help/ita/does-my-childdependent-qualify-for-the-child-tax-credit-or-the-credit-for-other-dependent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87377" y="3771900"/>
            <a:ext cx="5224830" cy="692983"/>
          </a:xfrm>
        </p:spPr>
        <p:txBody>
          <a:bodyPr/>
          <a:lstStyle/>
          <a:p>
            <a:r>
              <a:rPr lang="en-US" altLang="en-US" sz="3000" dirty="0"/>
              <a:t>Pub 4012 – Tab G</a:t>
            </a:r>
          </a:p>
          <a:p>
            <a:r>
              <a:rPr lang="en-US" altLang="en-US" sz="3000" dirty="0"/>
              <a:t>Pub 4491 – </a:t>
            </a:r>
            <a:r>
              <a:rPr lang="en-US" altLang="en-US" sz="3000"/>
              <a:t>Lesson 25</a:t>
            </a:r>
            <a:endParaRPr lang="en-US" altLang="en-US" sz="3000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42" y="2263884"/>
            <a:ext cx="5227900" cy="1165117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Child Tax Credit And</a:t>
            </a:r>
            <a:br>
              <a:rPr lang="en-US" altLang="en-US" sz="3000" dirty="0"/>
            </a:br>
            <a:r>
              <a:rPr lang="en-US" altLang="en-US" sz="3000" dirty="0"/>
              <a:t>Credit for Other Dependents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CD6648-5EEB-44E3-A697-AC492C8117C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FE7BB0-5157-440A-ACDF-A87E99BE0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DCC65-A364-4263-89C0-3E5BA5139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FE003695-EF53-44B4-B1B7-A54681B9F7DB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150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Credit based on information entered </a:t>
            </a:r>
          </a:p>
          <a:p>
            <a:r>
              <a:rPr lang="en-US" altLang="en-US" dirty="0"/>
              <a:t>TaxSlayer automatically computes credit based on entries</a:t>
            </a: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Child Tax Credit and TaxSlayer</a:t>
            </a:r>
            <a:endParaRPr lang="en-US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FDA187-5448-4214-BF83-FE409F0E74F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18912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Other Dependents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3EED6-D9F9-493E-8CF6-A4A248A752E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EA93B-99D8-413C-A4AB-A668E1FA7C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B06B2-F33A-4E34-B4E6-42934C192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18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Available for claimed dependents that do not qualify for Child Tax Credit</a:t>
            </a:r>
          </a:p>
          <a:p>
            <a:pPr lvl="1"/>
            <a:r>
              <a:rPr lang="en-US" dirty="0"/>
              <a:t>May be Qualifying Child </a:t>
            </a:r>
            <a:r>
              <a:rPr lang="en-US" b="1" dirty="0"/>
              <a:t>or</a:t>
            </a:r>
            <a:r>
              <a:rPr lang="en-US" dirty="0"/>
              <a:t> Qualifying Relative</a:t>
            </a:r>
          </a:p>
          <a:p>
            <a:pPr lvl="1"/>
            <a:r>
              <a:rPr lang="en-US" dirty="0"/>
              <a:t>Includes dependents age 17 or older </a:t>
            </a:r>
          </a:p>
          <a:p>
            <a:pPr lvl="1"/>
            <a:r>
              <a:rPr lang="en-US" dirty="0"/>
              <a:t>Qualifying dependent may have Social Security number </a:t>
            </a:r>
            <a:r>
              <a:rPr lang="en-US" b="1" dirty="0"/>
              <a:t>or</a:t>
            </a:r>
            <a:r>
              <a:rPr lang="en-US" dirty="0"/>
              <a:t> ITIN</a:t>
            </a:r>
          </a:p>
          <a:p>
            <a:pPr lvl="1"/>
            <a:r>
              <a:rPr lang="en-US" dirty="0"/>
              <a:t>Must be U.S. citizen, U.S. national, or</a:t>
            </a:r>
            <a:r>
              <a:rPr lang="en-US" b="1" dirty="0"/>
              <a:t> </a:t>
            </a:r>
            <a:r>
              <a:rPr lang="en-US" dirty="0"/>
              <a:t>U.S. resident alien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Other Dependents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211AF-A228-4AF4-9F17-A674A82C920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77110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$500 per qualifying dependent</a:t>
            </a:r>
          </a:p>
          <a:p>
            <a:r>
              <a:rPr lang="en-US" dirty="0"/>
              <a:t>Nonrefundable credit  </a:t>
            </a:r>
          </a:p>
          <a:p>
            <a:r>
              <a:rPr lang="en-US" dirty="0"/>
              <a:t>Income phase out</a:t>
            </a:r>
          </a:p>
          <a:p>
            <a:pPr lvl="1"/>
            <a:r>
              <a:rPr lang="en-US" dirty="0"/>
              <a:t>Married Filing Jointly - $400,000</a:t>
            </a:r>
          </a:p>
          <a:p>
            <a:pPr lvl="1"/>
            <a:r>
              <a:rPr lang="en-US" b="1" dirty="0"/>
              <a:t>All </a:t>
            </a:r>
            <a:r>
              <a:rPr lang="en-US" dirty="0"/>
              <a:t>other filing statuses - $200,000</a:t>
            </a:r>
          </a:p>
          <a:p>
            <a:r>
              <a:rPr lang="en-US" dirty="0"/>
              <a:t>Credit not allowed for taxpayer or spouse</a:t>
            </a:r>
          </a:p>
          <a:p>
            <a:r>
              <a:rPr lang="en-US" altLang="en-US" dirty="0"/>
              <a:t>TaxSlayer automatically computes credit based on entries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Other Dependents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A30058-9990-4271-8FC2-49BD6DB091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79984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355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Advise taxpayers CTC/</a:t>
            </a:r>
            <a:r>
              <a:rPr lang="en-US" altLang="en-US" dirty="0" err="1"/>
              <a:t>ACTC</a:t>
            </a:r>
            <a:r>
              <a:rPr lang="en-US" altLang="en-US" dirty="0"/>
              <a:t> goes away the year child turns 17</a:t>
            </a:r>
          </a:p>
          <a:p>
            <a:pPr lvl="1"/>
            <a:r>
              <a:rPr lang="en-US" altLang="en-US" dirty="0"/>
              <a:t>Disability is not a factor</a:t>
            </a:r>
          </a:p>
          <a:p>
            <a:r>
              <a:rPr lang="en-US" altLang="en-US" dirty="0"/>
              <a:t>$500 Credit for Other Dependents available when CTC does not apply</a:t>
            </a:r>
          </a:p>
          <a:p>
            <a:endParaRPr lang="en-US" altLang="en-US" dirty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Exit Interview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B16005-C43D-4333-B641-D09BF75223C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203833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E140-1AE2-4EFC-8271-9B5C0D8CAD59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Child Tax Credit, Additional Child Tax Credit and Credit for Other Dependents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572" y="1935552"/>
            <a:ext cx="3502717" cy="3502717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AE3E9-38F7-49D7-BD38-D172EED8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8768132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FE003695-EF53-44B4-B1B7-A54681B9F7DB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 tax credit</a:t>
            </a:r>
          </a:p>
          <a:p>
            <a:pPr lvl="1"/>
            <a:r>
              <a:rPr lang="en-US" dirty="0"/>
              <a:t>Taxpayer qualifications</a:t>
            </a:r>
          </a:p>
          <a:p>
            <a:pPr lvl="1"/>
            <a:r>
              <a:rPr lang="en-US" dirty="0"/>
              <a:t>Child qualifications</a:t>
            </a:r>
          </a:p>
          <a:p>
            <a:pPr lvl="1"/>
            <a:r>
              <a:rPr lang="en-US" dirty="0"/>
              <a:t>Special rules for divorced, separated, or never married parents </a:t>
            </a:r>
          </a:p>
          <a:p>
            <a:pPr lvl="1"/>
            <a:r>
              <a:rPr lang="en-US" dirty="0"/>
              <a:t>TaxSlayer entry</a:t>
            </a:r>
          </a:p>
          <a:p>
            <a:r>
              <a:rPr lang="en-US" dirty="0"/>
              <a:t>Credit for other dependents	</a:t>
            </a:r>
          </a:p>
          <a:p>
            <a:pPr lvl="1"/>
            <a:r>
              <a:rPr lang="en-US" dirty="0"/>
              <a:t>Qualifications</a:t>
            </a:r>
          </a:p>
          <a:p>
            <a:r>
              <a:rPr lang="en-US" dirty="0"/>
              <a:t>Exit Interview				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Topics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645944" y="2172891"/>
            <a:ext cx="3498056" cy="3017044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DB434-B470-4B54-A257-33AA799C95A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65089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IRS YouTube Video: </a:t>
            </a:r>
            <a:r>
              <a:rPr lang="en-US" dirty="0">
                <a:hlinkClick r:id="rId3"/>
              </a:rPr>
              <a:t>Child Tax Credit and Credit for Other Dependents</a:t>
            </a:r>
            <a:endParaRPr lang="en-US" dirty="0"/>
          </a:p>
          <a:p>
            <a:r>
              <a:rPr lang="en-US" dirty="0"/>
              <a:t>Interactive Tax Assistant: </a:t>
            </a:r>
            <a:r>
              <a:rPr lang="en-US" u="sng" dirty="0">
                <a:hlinkClick r:id="rId4" tooltip="Does My Child/Dependent Qualify for the Child Tax Credit or the Credit for Other Dependents?  "/>
              </a:rPr>
              <a:t>Does My Child/Dependent Qualify for the Child Tax Credit or the Credit for Other Dependents?  </a:t>
            </a:r>
            <a:endParaRPr lang="en-US" u="sng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IRS.GOV Resources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A2E5DA-0650-49B5-83E6-4B38DADF0E6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40740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FE003695-EF53-44B4-B1B7-A54681B9F7DB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Child tax credit (CTC) $2,000 per eligible child</a:t>
            </a:r>
          </a:p>
          <a:p>
            <a:r>
              <a:rPr lang="en-US" altLang="en-US" dirty="0"/>
              <a:t>Refundable portion up to $1,400</a:t>
            </a:r>
          </a:p>
          <a:p>
            <a:pPr lvl="1"/>
            <a:r>
              <a:rPr lang="en-US" altLang="en-US" dirty="0"/>
              <a:t>Additional Child Tax Credit (ACTC)</a:t>
            </a:r>
          </a:p>
          <a:p>
            <a:pPr lvl="1"/>
            <a:r>
              <a:rPr lang="en-US" altLang="en-US" dirty="0"/>
              <a:t>Must have more than $2,500 earned income to qualify for refundable portion</a:t>
            </a:r>
          </a:p>
          <a:p>
            <a:pPr lvl="1"/>
            <a:r>
              <a:rPr lang="en-US" altLang="en-US" dirty="0"/>
              <a:t>May get refundable portion with three or more children regardless of income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Child Tax Credit and Additional Child Tax Credit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EF31C-1D2D-40D8-BBB9-EBF801C56F8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22238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2509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Taxpayer and/or Spouse with ITIN or SSN are eligible for CTC and </a:t>
            </a:r>
            <a:r>
              <a:rPr lang="en-US" dirty="0" err="1"/>
              <a:t>ACTC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Income phase outs – Modified Adjusted Gross Income Limits 	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Married Filing Jointly - $400,000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All other filing statuses (including MFS) - $200,000</a:t>
            </a:r>
          </a:p>
          <a:p>
            <a:pPr>
              <a:lnSpc>
                <a:spcPct val="110000"/>
              </a:lnSpc>
            </a:pPr>
            <a:r>
              <a:rPr lang="en-US" dirty="0"/>
              <a:t>Cannot claim foreign income exclusion </a:t>
            </a:r>
          </a:p>
          <a:p>
            <a:pPr>
              <a:lnSpc>
                <a:spcPct val="110000"/>
              </a:lnSpc>
            </a:pPr>
            <a:r>
              <a:rPr lang="en-US" dirty="0"/>
              <a:t>File Form 8862 if a refundable credit was disallowed in prior year and received IRS letter to file the form</a:t>
            </a:r>
            <a:endParaRPr lang="en-US" altLang="en-US" dirty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CTC  and ACTC Taxpayer Qualifications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91C1F-0141-4E85-9D5A-D1E7321A5E8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2405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FE003695-EF53-44B4-B1B7-A54681B9F7DB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Dependent must be claimed as a Qualifying Child</a:t>
            </a:r>
          </a:p>
          <a:p>
            <a:pPr lvl="1"/>
            <a:r>
              <a:rPr lang="en-US" altLang="en-US" dirty="0"/>
              <a:t>Cannot be Qualifying Relative</a:t>
            </a:r>
          </a:p>
          <a:p>
            <a:pPr lvl="1"/>
            <a:r>
              <a:rPr lang="en-US" altLang="en-US" dirty="0"/>
              <a:t>Refer to tri-fold Resource Tool</a:t>
            </a:r>
          </a:p>
          <a:p>
            <a:r>
              <a:rPr lang="en-US" altLang="en-US" dirty="0"/>
              <a:t>Under age 17 </a:t>
            </a:r>
          </a:p>
          <a:p>
            <a:pPr lvl="1"/>
            <a:r>
              <a:rPr lang="en-US" altLang="en-US" dirty="0"/>
              <a:t>Disability not a factor</a:t>
            </a:r>
          </a:p>
          <a:p>
            <a:r>
              <a:rPr lang="en-US" altLang="en-US" dirty="0"/>
              <a:t>U.S. citizen, national or resident alien</a:t>
            </a:r>
          </a:p>
          <a:p>
            <a:r>
              <a:rPr lang="en-US" altLang="en-US" dirty="0"/>
              <a:t>Dependent child must have valid Social Security number by due date of the return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CTC and ACTC Child Qualifications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3B7CE-F1BE-47FB-A0EF-93B655774AC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67838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FE003695-EF53-44B4-B1B7-A54681B9F7DB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3317" name="Content Placeholder 2"/>
          <p:cNvSpPr>
            <a:spLocks noGrp="1"/>
          </p:cNvSpPr>
          <p:nvPr>
            <p:ph sz="quarter" idx="12"/>
          </p:nvPr>
        </p:nvSpPr>
        <p:spPr>
          <a:xfrm>
            <a:off x="959125" y="2178324"/>
            <a:ext cx="7315200" cy="325092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Child can be treated as a dependent of noncustodial parent if </a:t>
            </a:r>
            <a:r>
              <a:rPr lang="en-US" altLang="en-US" b="1" dirty="0"/>
              <a:t>all</a:t>
            </a:r>
            <a:r>
              <a:rPr lang="en-US" altLang="en-US" dirty="0"/>
              <a:t> apply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Parents divorced, legally separated or lived apart last 6 months of the year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Child received over half support from one or both parents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Child in custody of one or both parents over half the year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Divorce decree or written separation agreement states noncustodial parent may claim exemption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Signed Form 8332 or pre-2009 divorce decree attached to the return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en-US" dirty="0"/>
              <a:t>No need to memorize – use Tri-fold Resource Tool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Special Rules for Divorced or Separated Parents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A38ECF-6E01-424B-9BE0-B63704A6AA5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68949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Entering in TaxSlayer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0100" y="1885950"/>
            <a:ext cx="4530034" cy="3272751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</p:pic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5715000" y="2114550"/>
            <a:ext cx="3140572" cy="304698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In case of divorce or separation: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Noncustodial parent enters “Divorce/Separation” from drop down menu for number of months in home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4114800" y="4914900"/>
            <a:ext cx="1600200" cy="1191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89FC5-BC87-4A6C-96D1-B1CBEB73DA4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9107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1" y="1828801"/>
            <a:ext cx="2790659" cy="365759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748-31EA-47C8-85FE-43ABACA857C5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6629400" y="2400300"/>
            <a:ext cx="2057400" cy="1485900"/>
          </a:xfr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/>
              <a:t>    Use the </a:t>
            </a:r>
            <a:r>
              <a:rPr lang="en-US" b="1" dirty="0"/>
              <a:t>T</a:t>
            </a:r>
            <a:r>
              <a:rPr lang="en-US" sz="2400" b="1" dirty="0"/>
              <a:t>ri-fold to verify eligibility for CTC/ ACTC</a:t>
            </a: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Qualifying Child Tri-fold</a:t>
            </a:r>
          </a:p>
        </p:txBody>
      </p:sp>
      <p:sp>
        <p:nvSpPr>
          <p:cNvPr id="5" name="Left Arrow 4"/>
          <p:cNvSpPr/>
          <p:nvPr/>
        </p:nvSpPr>
        <p:spPr>
          <a:xfrm>
            <a:off x="6421339" y="4470202"/>
            <a:ext cx="550961" cy="2732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13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0" y="1828800"/>
            <a:ext cx="2916427" cy="382905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28600" y="4743450"/>
            <a:ext cx="555427" cy="271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13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5283AB-0CA0-47EA-BE0A-DBF5807CC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324548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13</TotalTime>
  <Words>869</Words>
  <Application>Microsoft Office PowerPoint</Application>
  <PresentationFormat>On-screen Show (4:3)</PresentationFormat>
  <Paragraphs>141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Default Theme</vt:lpstr>
      <vt:lpstr>Child Tax Credit And Credit for Other Dependents</vt:lpstr>
      <vt:lpstr>Lesson Topics</vt:lpstr>
      <vt:lpstr>IRS.GOV Resources</vt:lpstr>
      <vt:lpstr>Child Tax Credit and Additional Child Tax Credit</vt:lpstr>
      <vt:lpstr>CTC  and ACTC Taxpayer Qualifications</vt:lpstr>
      <vt:lpstr>CTC and ACTC Child Qualifications</vt:lpstr>
      <vt:lpstr>Special Rules for Divorced or Separated Parents</vt:lpstr>
      <vt:lpstr>Entering in TaxSlayer</vt:lpstr>
      <vt:lpstr>Qualifying Child Tri-fold</vt:lpstr>
      <vt:lpstr>Child Tax Credit and TaxSlayer</vt:lpstr>
      <vt:lpstr>Credit for Other Dependents</vt:lpstr>
      <vt:lpstr>Credit for Other Dependents</vt:lpstr>
      <vt:lpstr>Credit for Other Dependents</vt:lpstr>
      <vt:lpstr>Exit Interview</vt:lpstr>
      <vt:lpstr>Child Tax Credit, Additional Child Tax Credit and Credit for Other Dependents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2019-11-27T22:14:18Z</dcterms:modified>
</cp:coreProperties>
</file>